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ublic Sans Bold" charset="1" panose="00000000000000000000"/>
      <p:regular r:id="rId21"/>
    </p:embeddedFont>
    <p:embeddedFont>
      <p:font typeface="Syntax" charset="1" panose="020D0502030503020204"/>
      <p:regular r:id="rId22"/>
    </p:embeddedFont>
    <p:embeddedFont>
      <p:font typeface="Playfair Display 1" charset="1" panose="00000500000000000000"/>
      <p:regular r:id="rId23"/>
    </p:embeddedFont>
    <p:embeddedFont>
      <p:font typeface="Playfair Display 2" charset="1" panose="00000000000000000000"/>
      <p:regular r:id="rId24"/>
    </p:embeddedFont>
    <p:embeddedFont>
      <p:font typeface="Public Sans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jpeg" Type="http://schemas.openxmlformats.org/officeDocument/2006/relationships/image"/><Relationship Id="rId5" Target="../media/VAGccVzWanA.mp4" Type="http://schemas.openxmlformats.org/officeDocument/2006/relationships/video"/><Relationship Id="rId6" Target="../media/VAGccVzWanA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6" y="4514765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06882" y="4738317"/>
            <a:ext cx="16230600" cy="533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0"/>
              </a:lnSpc>
              <a:spcBef>
                <a:spcPct val="0"/>
              </a:spcBef>
            </a:pPr>
            <a:r>
              <a:rPr lang="en-US" b="true" sz="3014" spc="684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FOR A GREATER GOOD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16407" y="2663361"/>
            <a:ext cx="16408332" cy="2151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13"/>
              </a:lnSpc>
            </a:pPr>
            <a:r>
              <a:rPr lang="en-US" sz="14959" spc="74">
                <a:solidFill>
                  <a:srgbClr val="2B2C30"/>
                </a:solidFill>
                <a:latin typeface="Syntax"/>
                <a:ea typeface="Syntax"/>
                <a:cs typeface="Syntax"/>
                <a:sym typeface="Syntax"/>
              </a:rPr>
              <a:t>Hack 4 Good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4646066" y="8616481"/>
            <a:ext cx="2591416" cy="799004"/>
            <a:chOff x="0" y="0"/>
            <a:chExt cx="3455221" cy="10653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740906" y="47640"/>
              <a:ext cx="714316" cy="970058"/>
            </a:xfrm>
            <a:custGeom>
              <a:avLst/>
              <a:gdLst/>
              <a:ahLst/>
              <a:cxnLst/>
              <a:rect r="r" b="b" t="t" l="l"/>
              <a:pathLst>
                <a:path h="970058" w="714316">
                  <a:moveTo>
                    <a:pt x="0" y="0"/>
                  </a:moveTo>
                  <a:lnTo>
                    <a:pt x="714315" y="0"/>
                  </a:lnTo>
                  <a:lnTo>
                    <a:pt x="714315" y="970059"/>
                  </a:lnTo>
                  <a:lnTo>
                    <a:pt x="0" y="970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85725"/>
              <a:ext cx="2957247" cy="979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7"/>
                </a:lnSpc>
              </a:pPr>
              <a:r>
                <a:rPr lang="en-US" sz="2986" spc="14">
                  <a:solidFill>
                    <a:srgbClr val="2B2C3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Kent Ridge</a:t>
              </a:r>
            </a:p>
            <a:p>
              <a:pPr algn="l">
                <a:lnSpc>
                  <a:spcPts val="2717"/>
                </a:lnSpc>
              </a:pPr>
              <a:r>
                <a:rPr lang="en-US" sz="2986" spc="14">
                  <a:solidFill>
                    <a:srgbClr val="2B2C3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Regression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7086597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646066" y="8616481"/>
            <a:ext cx="2591416" cy="799004"/>
            <a:chOff x="0" y="0"/>
            <a:chExt cx="3455221" cy="10653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740906" y="47640"/>
              <a:ext cx="714316" cy="970058"/>
            </a:xfrm>
            <a:custGeom>
              <a:avLst/>
              <a:gdLst/>
              <a:ahLst/>
              <a:cxnLst/>
              <a:rect r="r" b="b" t="t" l="l"/>
              <a:pathLst>
                <a:path h="970058" w="714316">
                  <a:moveTo>
                    <a:pt x="0" y="0"/>
                  </a:moveTo>
                  <a:lnTo>
                    <a:pt x="714315" y="0"/>
                  </a:lnTo>
                  <a:lnTo>
                    <a:pt x="714315" y="970059"/>
                  </a:lnTo>
                  <a:lnTo>
                    <a:pt x="0" y="970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85725"/>
              <a:ext cx="2957247" cy="979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7"/>
                </a:lnSpc>
              </a:pPr>
              <a:r>
                <a:rPr lang="en-US" sz="2986" spc="14">
                  <a:solidFill>
                    <a:srgbClr val="2B2C3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Kent Ridge</a:t>
              </a:r>
            </a:p>
            <a:p>
              <a:pPr algn="l">
                <a:lnSpc>
                  <a:spcPts val="2717"/>
                </a:lnSpc>
              </a:pPr>
              <a:r>
                <a:rPr lang="en-US" sz="2986" spc="14">
                  <a:solidFill>
                    <a:srgbClr val="2B2C3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Regression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57762" y="2232768"/>
            <a:ext cx="10418573" cy="4728704"/>
            <a:chOff x="0" y="0"/>
            <a:chExt cx="3168906" cy="14382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8906" cy="1438279"/>
            </a:xfrm>
            <a:custGeom>
              <a:avLst/>
              <a:gdLst/>
              <a:ahLst/>
              <a:cxnLst/>
              <a:rect r="r" b="b" t="t" l="l"/>
              <a:pathLst>
                <a:path h="1438279" w="3168906">
                  <a:moveTo>
                    <a:pt x="0" y="0"/>
                  </a:moveTo>
                  <a:lnTo>
                    <a:pt x="3168906" y="0"/>
                  </a:lnTo>
                  <a:lnTo>
                    <a:pt x="3168906" y="1438279"/>
                  </a:lnTo>
                  <a:lnTo>
                    <a:pt x="0" y="14382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3168906" cy="1466854"/>
            </a:xfrm>
            <a:prstGeom prst="rect">
              <a:avLst/>
            </a:prstGeom>
          </p:spPr>
          <p:txBody>
            <a:bodyPr anchor="ctr" rtlCol="false" tIns="68580" lIns="68580" bIns="68580" rIns="68580"/>
            <a:lstStyle/>
            <a:p>
              <a:pPr algn="ctr">
                <a:lnSpc>
                  <a:spcPts val="188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49217" y="2384653"/>
            <a:ext cx="10035664" cy="4252099"/>
          </a:xfrm>
          <a:custGeom>
            <a:avLst/>
            <a:gdLst/>
            <a:ahLst/>
            <a:cxnLst/>
            <a:rect r="r" b="b" t="t" l="l"/>
            <a:pathLst>
              <a:path h="4252099" w="10035664">
                <a:moveTo>
                  <a:pt x="0" y="0"/>
                </a:moveTo>
                <a:lnTo>
                  <a:pt x="10035664" y="0"/>
                </a:lnTo>
                <a:lnTo>
                  <a:pt x="10035664" y="4252099"/>
                </a:lnTo>
                <a:lnTo>
                  <a:pt x="0" y="4252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261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ADMIN CONTROL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461735" y="1760761"/>
            <a:ext cx="6826265" cy="5531485"/>
            <a:chOff x="0" y="0"/>
            <a:chExt cx="9101687" cy="737531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33350"/>
              <a:ext cx="9044548" cy="986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300"/>
                </a:lnSpc>
              </a:pPr>
              <a:r>
                <a:rPr lang="en-US" b="true" sz="4200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Full Control over Users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459865"/>
              <a:ext cx="9101687" cy="5915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true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Table View </a:t>
              </a: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of Users</a:t>
              </a:r>
            </a:p>
            <a:p>
              <a:pPr algn="l" marL="604518" indent="-302259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Identify </a:t>
              </a:r>
              <a:r>
                <a:rPr lang="en-US" b="true" sz="2799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role of users </a:t>
              </a: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(resident / admin), </a:t>
              </a:r>
              <a:r>
                <a:rPr lang="en-US" b="true" sz="2799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status </a:t>
              </a: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(active / suspended) with </a:t>
              </a:r>
              <a:r>
                <a:rPr lang="en-US" b="true" sz="2799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user details </a:t>
              </a: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at a glance</a:t>
              </a:r>
            </a:p>
            <a:p>
              <a:pPr algn="l">
                <a:lnSpc>
                  <a:spcPts val="3919"/>
                </a:lnSpc>
              </a:pPr>
            </a:p>
            <a:p>
              <a:pPr algn="l">
                <a:lnSpc>
                  <a:spcPts val="3919"/>
                </a:lnSpc>
              </a:pPr>
              <a:r>
                <a:rPr lang="en-US" sz="2799" b="true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Functions</a:t>
              </a:r>
            </a:p>
            <a:p>
              <a:pPr algn="l" marL="604518" indent="-302259" lvl="1">
                <a:lnSpc>
                  <a:spcPts val="3919"/>
                </a:lnSpc>
                <a:buFont typeface="Arial"/>
                <a:buChar char="•"/>
              </a:pPr>
              <a:r>
                <a:rPr lang="en-US" b="true" sz="2799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R</a:t>
              </a:r>
              <a:r>
                <a:rPr lang="en-US" b="true" sz="2799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eset passwords </a:t>
              </a: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of users if necessary</a:t>
              </a:r>
            </a:p>
            <a:p>
              <a:pPr algn="l" marL="604518" indent="-302259" lvl="1">
                <a:lnSpc>
                  <a:spcPts val="3919"/>
                </a:lnSpc>
                <a:buFont typeface="Arial"/>
                <a:buChar char="•"/>
              </a:pPr>
              <a:r>
                <a:rPr lang="en-US" b="true" sz="2799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Suspend / Unsuspend</a:t>
              </a: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users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7086597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667884" y="629198"/>
            <a:ext cx="2591416" cy="799004"/>
            <a:chOff x="0" y="0"/>
            <a:chExt cx="3455221" cy="10653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740906" y="47640"/>
              <a:ext cx="714316" cy="970058"/>
            </a:xfrm>
            <a:custGeom>
              <a:avLst/>
              <a:gdLst/>
              <a:ahLst/>
              <a:cxnLst/>
              <a:rect r="r" b="b" t="t" l="l"/>
              <a:pathLst>
                <a:path h="970058" w="714316">
                  <a:moveTo>
                    <a:pt x="0" y="0"/>
                  </a:moveTo>
                  <a:lnTo>
                    <a:pt x="714315" y="0"/>
                  </a:lnTo>
                  <a:lnTo>
                    <a:pt x="714315" y="970059"/>
                  </a:lnTo>
                  <a:lnTo>
                    <a:pt x="0" y="970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85725"/>
              <a:ext cx="2957247" cy="979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7"/>
                </a:lnSpc>
              </a:pPr>
              <a:r>
                <a:rPr lang="en-US" sz="2986" spc="14">
                  <a:solidFill>
                    <a:srgbClr val="2B2C3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Kent Ridge</a:t>
              </a:r>
            </a:p>
            <a:p>
              <a:pPr algn="l">
                <a:lnSpc>
                  <a:spcPts val="2717"/>
                </a:lnSpc>
              </a:pPr>
              <a:r>
                <a:rPr lang="en-US" sz="2986" spc="14">
                  <a:solidFill>
                    <a:srgbClr val="2B2C3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Regression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77701" y="6421787"/>
            <a:ext cx="7514195" cy="3718138"/>
            <a:chOff x="0" y="0"/>
            <a:chExt cx="10018927" cy="495751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0018927" cy="4957517"/>
              <a:chOff x="0" y="0"/>
              <a:chExt cx="2285512" cy="113090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285512" cy="1130906"/>
              </a:xfrm>
              <a:custGeom>
                <a:avLst/>
                <a:gdLst/>
                <a:ahLst/>
                <a:cxnLst/>
                <a:rect r="r" b="b" t="t" l="l"/>
                <a:pathLst>
                  <a:path h="1130906" w="2285512">
                    <a:moveTo>
                      <a:pt x="0" y="0"/>
                    </a:moveTo>
                    <a:lnTo>
                      <a:pt x="2285512" y="0"/>
                    </a:lnTo>
                    <a:lnTo>
                      <a:pt x="2285512" y="1130906"/>
                    </a:lnTo>
                    <a:lnTo>
                      <a:pt x="0" y="113090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2B2C3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2285512" cy="1159481"/>
              </a:xfrm>
              <a:prstGeom prst="rect">
                <a:avLst/>
              </a:prstGeom>
            </p:spPr>
            <p:txBody>
              <a:bodyPr anchor="ctr" rtlCol="false" tIns="68580" lIns="68580" bIns="68580" rIns="68580"/>
              <a:lstStyle/>
              <a:p>
                <a:pPr algn="ctr">
                  <a:lnSpc>
                    <a:spcPts val="188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256016" y="191162"/>
              <a:ext cx="9506894" cy="4575193"/>
            </a:xfrm>
            <a:custGeom>
              <a:avLst/>
              <a:gdLst/>
              <a:ahLst/>
              <a:cxnLst/>
              <a:rect r="r" b="b" t="t" l="l"/>
              <a:pathLst>
                <a:path h="4575193" w="9506894">
                  <a:moveTo>
                    <a:pt x="0" y="0"/>
                  </a:moveTo>
                  <a:lnTo>
                    <a:pt x="9506894" y="0"/>
                  </a:lnTo>
                  <a:lnTo>
                    <a:pt x="9506894" y="4575193"/>
                  </a:lnTo>
                  <a:lnTo>
                    <a:pt x="0" y="4575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71925" y="2715716"/>
            <a:ext cx="8082090" cy="3322586"/>
            <a:chOff x="0" y="0"/>
            <a:chExt cx="10776120" cy="4430115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0776120" cy="4430115"/>
              <a:chOff x="0" y="0"/>
              <a:chExt cx="2458243" cy="101059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458243" cy="1010596"/>
              </a:xfrm>
              <a:custGeom>
                <a:avLst/>
                <a:gdLst/>
                <a:ahLst/>
                <a:cxnLst/>
                <a:rect r="r" b="b" t="t" l="l"/>
                <a:pathLst>
                  <a:path h="1010596" w="2458243">
                    <a:moveTo>
                      <a:pt x="0" y="0"/>
                    </a:moveTo>
                    <a:lnTo>
                      <a:pt x="2458243" y="0"/>
                    </a:lnTo>
                    <a:lnTo>
                      <a:pt x="2458243" y="1010596"/>
                    </a:lnTo>
                    <a:lnTo>
                      <a:pt x="0" y="101059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2B2C3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8575"/>
                <a:ext cx="2458243" cy="1039171"/>
              </a:xfrm>
              <a:prstGeom prst="rect">
                <a:avLst/>
              </a:prstGeom>
            </p:spPr>
            <p:txBody>
              <a:bodyPr anchor="ctr" rtlCol="false" tIns="68580" lIns="68580" bIns="68580" rIns="68580"/>
              <a:lstStyle/>
              <a:p>
                <a:pPr algn="ctr">
                  <a:lnSpc>
                    <a:spcPts val="1889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129805" y="286705"/>
              <a:ext cx="10448305" cy="3933830"/>
            </a:xfrm>
            <a:custGeom>
              <a:avLst/>
              <a:gdLst/>
              <a:ahLst/>
              <a:cxnLst/>
              <a:rect r="r" b="b" t="t" l="l"/>
              <a:pathLst>
                <a:path h="3933830" w="10448305">
                  <a:moveTo>
                    <a:pt x="0" y="0"/>
                  </a:moveTo>
                  <a:lnTo>
                    <a:pt x="10448305" y="0"/>
                  </a:lnTo>
                  <a:lnTo>
                    <a:pt x="10448305" y="3933830"/>
                  </a:lnTo>
                  <a:lnTo>
                    <a:pt x="0" y="3933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72" t="-1813" r="-772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EXTENSIONS - AUCTIONS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10524" y="1869394"/>
            <a:ext cx="7926948" cy="494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ADMIN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Schedule </a:t>
            </a: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auction events to start and end at </a:t>
            </a:r>
            <a:r>
              <a:rPr lang="en-US" b="true" sz="2799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any specified time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Edit </a:t>
            </a: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auction end time at any point during the event if necessary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Concurrent auctions</a:t>
            </a: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possible to allow for multiple products to be auctioned off simultaneously</a:t>
            </a:r>
          </a:p>
          <a:p>
            <a:pPr algn="l" marL="1209036" indent="-403012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Clear overview of all auctions currently ongoing in table</a:t>
            </a:r>
          </a:p>
        </p:txBody>
      </p:sp>
      <p:sp>
        <p:nvSpPr>
          <p:cNvPr name="AutoShape 18" id="18"/>
          <p:cNvSpPr/>
          <p:nvPr/>
        </p:nvSpPr>
        <p:spPr>
          <a:xfrm flipV="true">
            <a:off x="8354015" y="4377009"/>
            <a:ext cx="956509" cy="0"/>
          </a:xfrm>
          <a:prstGeom prst="line">
            <a:avLst/>
          </a:prstGeom>
          <a:ln cap="flat" w="38100">
            <a:solidFill>
              <a:srgbClr val="2B2C3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9" id="19"/>
          <p:cNvSpPr txBox="true"/>
          <p:nvPr/>
        </p:nvSpPr>
        <p:spPr>
          <a:xfrm rot="0">
            <a:off x="9310524" y="7259141"/>
            <a:ext cx="7926948" cy="197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USER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Clear </a:t>
            </a:r>
            <a:r>
              <a:rPr lang="en-US" b="true" sz="2799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overview </a:t>
            </a: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of all auctions currently ongoing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Easy interface for </a:t>
            </a:r>
            <a:r>
              <a:rPr lang="en-US" b="true" sz="2799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bidding</a:t>
            </a: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</a:p>
        </p:txBody>
      </p:sp>
      <p:sp>
        <p:nvSpPr>
          <p:cNvPr name="AutoShape 20" id="20"/>
          <p:cNvSpPr/>
          <p:nvPr/>
        </p:nvSpPr>
        <p:spPr>
          <a:xfrm flipV="true">
            <a:off x="8091896" y="8280856"/>
            <a:ext cx="1218627" cy="0"/>
          </a:xfrm>
          <a:prstGeom prst="line">
            <a:avLst/>
          </a:prstGeom>
          <a:ln cap="flat" w="38100">
            <a:solidFill>
              <a:srgbClr val="2B2C3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7086597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FUTURE DEVELOPMENT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06871" y="2676263"/>
            <a:ext cx="7926948" cy="4045585"/>
            <a:chOff x="0" y="0"/>
            <a:chExt cx="10569263" cy="539411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33350"/>
              <a:ext cx="10502912" cy="986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300"/>
                </a:lnSpc>
              </a:pPr>
              <a:r>
                <a:rPr lang="en-US" b="true" sz="4200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Rationale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459865"/>
              <a:ext cx="10569263" cy="3934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8" indent="-302259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Admins are currently provided an </a:t>
              </a:r>
              <a:r>
                <a:rPr lang="en-US" b="true" sz="2799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abundance of flexibility</a:t>
              </a: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so as to accommodate various functions required</a:t>
              </a:r>
            </a:p>
            <a:p>
              <a:pPr algn="l" marL="604518" indent="-302259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With experience, required functionality could be </a:t>
              </a:r>
              <a:r>
                <a:rPr lang="en-US" b="true" sz="2799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easily extended upon </a:t>
              </a: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from our current prototype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667884" y="629198"/>
            <a:ext cx="2591416" cy="799004"/>
            <a:chOff x="0" y="0"/>
            <a:chExt cx="3455221" cy="10653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740906" y="47640"/>
              <a:ext cx="714316" cy="970058"/>
            </a:xfrm>
            <a:custGeom>
              <a:avLst/>
              <a:gdLst/>
              <a:ahLst/>
              <a:cxnLst/>
              <a:rect r="r" b="b" t="t" l="l"/>
              <a:pathLst>
                <a:path h="970058" w="714316">
                  <a:moveTo>
                    <a:pt x="0" y="0"/>
                  </a:moveTo>
                  <a:lnTo>
                    <a:pt x="714315" y="0"/>
                  </a:lnTo>
                  <a:lnTo>
                    <a:pt x="714315" y="970059"/>
                  </a:lnTo>
                  <a:lnTo>
                    <a:pt x="0" y="970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85725"/>
              <a:ext cx="2957247" cy="979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7"/>
                </a:lnSpc>
              </a:pPr>
              <a:r>
                <a:rPr lang="en-US" sz="2986" spc="14">
                  <a:solidFill>
                    <a:srgbClr val="2B2C3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Kent Ridge</a:t>
              </a:r>
            </a:p>
            <a:p>
              <a:pPr algn="l">
                <a:lnSpc>
                  <a:spcPts val="2717"/>
                </a:lnSpc>
              </a:pPr>
              <a:r>
                <a:rPr lang="en-US" sz="2986" spc="14">
                  <a:solidFill>
                    <a:srgbClr val="2B2C3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Regression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7086597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FUTURE DEVELOPMENT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06871" y="2676263"/>
            <a:ext cx="7926948" cy="3054985"/>
            <a:chOff x="0" y="0"/>
            <a:chExt cx="10569263" cy="407331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33350"/>
              <a:ext cx="10502912" cy="986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300"/>
                </a:lnSpc>
              </a:pPr>
              <a:r>
                <a:rPr lang="en-US" b="true" sz="4200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Weekly Reports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459865"/>
              <a:ext cx="10569263" cy="2613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8" indent="-302259" lvl="1">
                <a:lnSpc>
                  <a:spcPts val="3919"/>
                </a:lnSpc>
                <a:buFont typeface="Arial"/>
                <a:buChar char="•"/>
              </a:pPr>
              <a:r>
                <a:rPr lang="en-US" b="true" sz="2799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Daily requests </a:t>
              </a: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made by users for products</a:t>
              </a:r>
            </a:p>
            <a:p>
              <a:pPr algn="l" marL="604518" indent="-302259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Integration of </a:t>
              </a:r>
              <a:r>
                <a:rPr lang="en-US" b="true" sz="2799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Akkio / Salesforce </a:t>
              </a: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AI products to introduce </a:t>
              </a:r>
              <a:r>
                <a:rPr lang="en-US" b="true" sz="2799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automation and forecasting </a:t>
              </a: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of inventory requirements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92438" y="2196179"/>
            <a:ext cx="5050099" cy="589464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183658" y="1846414"/>
            <a:ext cx="4067659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E.g. of Weekly Report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667884" y="629198"/>
            <a:ext cx="2591416" cy="799004"/>
            <a:chOff x="0" y="0"/>
            <a:chExt cx="3455221" cy="106533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740906" y="47640"/>
              <a:ext cx="714316" cy="970058"/>
            </a:xfrm>
            <a:custGeom>
              <a:avLst/>
              <a:gdLst/>
              <a:ahLst/>
              <a:cxnLst/>
              <a:rect r="r" b="b" t="t" l="l"/>
              <a:pathLst>
                <a:path h="970058" w="714316">
                  <a:moveTo>
                    <a:pt x="0" y="0"/>
                  </a:moveTo>
                  <a:lnTo>
                    <a:pt x="714315" y="0"/>
                  </a:lnTo>
                  <a:lnTo>
                    <a:pt x="714315" y="970059"/>
                  </a:lnTo>
                  <a:lnTo>
                    <a:pt x="0" y="970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85725"/>
              <a:ext cx="2957247" cy="979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7"/>
                </a:lnSpc>
              </a:pPr>
              <a:r>
                <a:rPr lang="en-US" sz="2986" spc="14">
                  <a:solidFill>
                    <a:srgbClr val="2B2C3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Kent Ridge</a:t>
              </a:r>
            </a:p>
            <a:p>
              <a:pPr algn="l">
                <a:lnSpc>
                  <a:spcPts val="2717"/>
                </a:lnSpc>
              </a:pPr>
              <a:r>
                <a:rPr lang="en-US" sz="2986" spc="14">
                  <a:solidFill>
                    <a:srgbClr val="2B2C3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Regression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7086597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PRODUCT DEMO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667884" y="629198"/>
            <a:ext cx="2591416" cy="799004"/>
            <a:chOff x="0" y="0"/>
            <a:chExt cx="3455221" cy="10653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740906" y="47640"/>
              <a:ext cx="714316" cy="970058"/>
            </a:xfrm>
            <a:custGeom>
              <a:avLst/>
              <a:gdLst/>
              <a:ahLst/>
              <a:cxnLst/>
              <a:rect r="r" b="b" t="t" l="l"/>
              <a:pathLst>
                <a:path h="970058" w="714316">
                  <a:moveTo>
                    <a:pt x="0" y="0"/>
                  </a:moveTo>
                  <a:lnTo>
                    <a:pt x="714315" y="0"/>
                  </a:lnTo>
                  <a:lnTo>
                    <a:pt x="714315" y="970059"/>
                  </a:lnTo>
                  <a:lnTo>
                    <a:pt x="0" y="970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85725"/>
              <a:ext cx="2957247" cy="979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7"/>
                </a:lnSpc>
              </a:pPr>
              <a:r>
                <a:rPr lang="en-US" sz="2986" spc="14">
                  <a:solidFill>
                    <a:srgbClr val="2B2C3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Kent Ridge</a:t>
              </a:r>
            </a:p>
            <a:p>
              <a:pPr algn="l">
                <a:lnSpc>
                  <a:spcPts val="2717"/>
                </a:lnSpc>
              </a:pPr>
              <a:r>
                <a:rPr lang="en-US" sz="2986" spc="14">
                  <a:solidFill>
                    <a:srgbClr val="2B2C3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Regression</a:t>
              </a:r>
            </a:p>
          </p:txBody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1967" r="0" b="0"/>
          <a:stretch>
            <a:fillRect/>
          </a:stretch>
        </p:blipFill>
        <p:spPr>
          <a:xfrm flipH="false" flipV="false" rot="0">
            <a:off x="2770178" y="2501071"/>
            <a:ext cx="12747644" cy="70294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6" y="4514765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06882" y="4728792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KENT RIDGE REGRESSION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0974" y="2332416"/>
            <a:ext cx="16408332" cy="208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50"/>
              </a:lnSpc>
            </a:pPr>
            <a:r>
              <a:rPr lang="en-US" sz="16758" spc="83">
                <a:solidFill>
                  <a:srgbClr val="2B2C30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Thank you!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4667884" y="629198"/>
            <a:ext cx="2591416" cy="799004"/>
            <a:chOff x="0" y="0"/>
            <a:chExt cx="3455221" cy="10653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740906" y="47640"/>
              <a:ext cx="714316" cy="970058"/>
            </a:xfrm>
            <a:custGeom>
              <a:avLst/>
              <a:gdLst/>
              <a:ahLst/>
              <a:cxnLst/>
              <a:rect r="r" b="b" t="t" l="l"/>
              <a:pathLst>
                <a:path h="970058" w="714316">
                  <a:moveTo>
                    <a:pt x="0" y="0"/>
                  </a:moveTo>
                  <a:lnTo>
                    <a:pt x="714315" y="0"/>
                  </a:lnTo>
                  <a:lnTo>
                    <a:pt x="714315" y="970059"/>
                  </a:lnTo>
                  <a:lnTo>
                    <a:pt x="0" y="970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85725"/>
              <a:ext cx="2957247" cy="979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7"/>
                </a:lnSpc>
              </a:pPr>
              <a:r>
                <a:rPr lang="en-US" sz="2986" spc="14">
                  <a:solidFill>
                    <a:srgbClr val="2B2C3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Kent Ridge</a:t>
              </a:r>
            </a:p>
            <a:p>
              <a:pPr algn="l">
                <a:lnSpc>
                  <a:spcPts val="2717"/>
                </a:lnSpc>
              </a:pPr>
              <a:r>
                <a:rPr lang="en-US" sz="2986" spc="14">
                  <a:solidFill>
                    <a:srgbClr val="2B2C3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Regression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46066" y="8616481"/>
            <a:ext cx="2591416" cy="799004"/>
            <a:chOff x="0" y="0"/>
            <a:chExt cx="3455221" cy="10653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740906" y="47640"/>
              <a:ext cx="714316" cy="970058"/>
            </a:xfrm>
            <a:custGeom>
              <a:avLst/>
              <a:gdLst/>
              <a:ahLst/>
              <a:cxnLst/>
              <a:rect r="r" b="b" t="t" l="l"/>
              <a:pathLst>
                <a:path h="970058" w="714316">
                  <a:moveTo>
                    <a:pt x="0" y="0"/>
                  </a:moveTo>
                  <a:lnTo>
                    <a:pt x="714315" y="0"/>
                  </a:lnTo>
                  <a:lnTo>
                    <a:pt x="714315" y="970059"/>
                  </a:lnTo>
                  <a:lnTo>
                    <a:pt x="0" y="970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85725"/>
              <a:ext cx="2957247" cy="979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7"/>
                </a:lnSpc>
              </a:pPr>
              <a:r>
                <a:rPr lang="en-US" sz="2986" spc="14">
                  <a:solidFill>
                    <a:srgbClr val="2B2C3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Kent Ridge</a:t>
              </a:r>
            </a:p>
            <a:p>
              <a:pPr algn="l">
                <a:lnSpc>
                  <a:spcPts val="2717"/>
                </a:lnSpc>
              </a:pPr>
              <a:r>
                <a:rPr lang="en-US" sz="2986" spc="14">
                  <a:solidFill>
                    <a:srgbClr val="2B2C3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Regression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45272" y="2865477"/>
            <a:ext cx="8623266" cy="3283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2"/>
              </a:lnSpc>
            </a:pPr>
            <a:r>
              <a:rPr lang="en-US" sz="4001">
                <a:solidFill>
                  <a:srgbClr val="2B2C30"/>
                </a:solidFill>
                <a:latin typeface="Playfair Display 2"/>
                <a:ea typeface="Playfair Display 2"/>
                <a:cs typeface="Playfair Display 2"/>
                <a:sym typeface="Playfair Display 2"/>
              </a:rPr>
              <a:t>Together, we can harness technology for social good, fostering innovation that doesn't just change lives— but uplifts entire communities.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662389" y="3410955"/>
            <a:ext cx="14840801" cy="3298455"/>
            <a:chOff x="0" y="0"/>
            <a:chExt cx="3908688" cy="8687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08688" cy="868729"/>
            </a:xfrm>
            <a:custGeom>
              <a:avLst/>
              <a:gdLst/>
              <a:ahLst/>
              <a:cxnLst/>
              <a:rect r="r" b="b" t="t" l="l"/>
              <a:pathLst>
                <a:path h="868729" w="3908688">
                  <a:moveTo>
                    <a:pt x="22432" y="0"/>
                  </a:moveTo>
                  <a:lnTo>
                    <a:pt x="3886257" y="0"/>
                  </a:lnTo>
                  <a:cubicBezTo>
                    <a:pt x="3898645" y="0"/>
                    <a:pt x="3908688" y="10043"/>
                    <a:pt x="3908688" y="22432"/>
                  </a:cubicBezTo>
                  <a:lnTo>
                    <a:pt x="3908688" y="846297"/>
                  </a:lnTo>
                  <a:cubicBezTo>
                    <a:pt x="3908688" y="858686"/>
                    <a:pt x="3898645" y="868729"/>
                    <a:pt x="3886257" y="868729"/>
                  </a:cubicBezTo>
                  <a:lnTo>
                    <a:pt x="22432" y="868729"/>
                  </a:lnTo>
                  <a:cubicBezTo>
                    <a:pt x="10043" y="868729"/>
                    <a:pt x="0" y="858686"/>
                    <a:pt x="0" y="846297"/>
                  </a:cubicBezTo>
                  <a:lnTo>
                    <a:pt x="0" y="22432"/>
                  </a:lnTo>
                  <a:cubicBezTo>
                    <a:pt x="0" y="10043"/>
                    <a:pt x="10043" y="0"/>
                    <a:pt x="22432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3908688" cy="859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646066" y="8616481"/>
            <a:ext cx="2591416" cy="799004"/>
            <a:chOff x="0" y="0"/>
            <a:chExt cx="3455221" cy="10653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740906" y="47640"/>
              <a:ext cx="714316" cy="970058"/>
            </a:xfrm>
            <a:custGeom>
              <a:avLst/>
              <a:gdLst/>
              <a:ahLst/>
              <a:cxnLst/>
              <a:rect r="r" b="b" t="t" l="l"/>
              <a:pathLst>
                <a:path h="970058" w="714316">
                  <a:moveTo>
                    <a:pt x="0" y="0"/>
                  </a:moveTo>
                  <a:lnTo>
                    <a:pt x="714315" y="0"/>
                  </a:lnTo>
                  <a:lnTo>
                    <a:pt x="714315" y="970059"/>
                  </a:lnTo>
                  <a:lnTo>
                    <a:pt x="0" y="970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85725"/>
              <a:ext cx="2957247" cy="979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7"/>
                </a:lnSpc>
              </a:pPr>
              <a:r>
                <a:rPr lang="en-US" sz="2986" spc="14">
                  <a:solidFill>
                    <a:srgbClr val="2B2C3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Kent Ridge</a:t>
              </a:r>
            </a:p>
            <a:p>
              <a:pPr algn="l">
                <a:lnSpc>
                  <a:spcPts val="2717"/>
                </a:lnSpc>
              </a:pPr>
              <a:r>
                <a:rPr lang="en-US" sz="2986" spc="14">
                  <a:solidFill>
                    <a:srgbClr val="2B2C3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Regression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46221" y="6095042"/>
            <a:ext cx="1454200" cy="1454200"/>
          </a:xfrm>
          <a:custGeom>
            <a:avLst/>
            <a:gdLst/>
            <a:ahLst/>
            <a:cxnLst/>
            <a:rect r="r" b="b" t="t" l="l"/>
            <a:pathLst>
              <a:path h="1454200" w="1454200">
                <a:moveTo>
                  <a:pt x="0" y="0"/>
                </a:moveTo>
                <a:lnTo>
                  <a:pt x="1454200" y="0"/>
                </a:lnTo>
                <a:lnTo>
                  <a:pt x="1454200" y="1454200"/>
                </a:lnTo>
                <a:lnTo>
                  <a:pt x="0" y="1454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418257" y="2299370"/>
            <a:ext cx="1682822" cy="1548197"/>
          </a:xfrm>
          <a:custGeom>
            <a:avLst/>
            <a:gdLst/>
            <a:ahLst/>
            <a:cxnLst/>
            <a:rect r="r" b="b" t="t" l="l"/>
            <a:pathLst>
              <a:path h="1548197" w="1682822">
                <a:moveTo>
                  <a:pt x="0" y="0"/>
                </a:moveTo>
                <a:lnTo>
                  <a:pt x="1682822" y="0"/>
                </a:lnTo>
                <a:lnTo>
                  <a:pt x="1682822" y="1548197"/>
                </a:lnTo>
                <a:lnTo>
                  <a:pt x="0" y="15481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73321" y="3865245"/>
            <a:ext cx="14483838" cy="2844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28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Design and develop a </a:t>
            </a:r>
            <a:r>
              <a:rPr lang="en-US" b="true" sz="2899" u="sng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web-based Minimart and Voucher System</a:t>
            </a:r>
            <a:r>
              <a:rPr lang="en-US" sz="2899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 for Muhammadiyah Welfare Home, enabling users to request products and earn vouchers while providing administrators with robust management and reporting tools. </a:t>
            </a:r>
          </a:p>
          <a:p>
            <a:pPr algn="ctr">
              <a:lnSpc>
                <a:spcPts val="55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PROBLEM STATEMENT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09518" y="8182743"/>
            <a:ext cx="5245701" cy="2151115"/>
          </a:xfrm>
          <a:custGeom>
            <a:avLst/>
            <a:gdLst/>
            <a:ahLst/>
            <a:cxnLst/>
            <a:rect r="r" b="b" t="t" l="l"/>
            <a:pathLst>
              <a:path h="2151115" w="5245701">
                <a:moveTo>
                  <a:pt x="0" y="0"/>
                </a:moveTo>
                <a:lnTo>
                  <a:pt x="5245700" y="0"/>
                </a:lnTo>
                <a:lnTo>
                  <a:pt x="5245700" y="2151114"/>
                </a:lnTo>
                <a:lnTo>
                  <a:pt x="0" y="21511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PRODUCT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02505" y="2260635"/>
            <a:ext cx="11309601" cy="1130960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52197" y="4535268"/>
            <a:ext cx="9000196" cy="900019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260382" y="7254536"/>
            <a:ext cx="6583826" cy="658382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991928" y="4985661"/>
            <a:ext cx="5120733" cy="220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b="true" sz="560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Simple Interface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27792" y="8254035"/>
            <a:ext cx="5849007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200" b="true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Fully Functional </a:t>
            </a:r>
          </a:p>
          <a:p>
            <a:pPr algn="ctr">
              <a:lnSpc>
                <a:spcPts val="6720"/>
              </a:lnSpc>
            </a:pPr>
            <a:r>
              <a:rPr lang="en-US" b="true" sz="420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Basic Prototype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91928" y="2823381"/>
            <a:ext cx="5120733" cy="1068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b="true" sz="5600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Admin Control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549392" y="2470588"/>
            <a:ext cx="6395764" cy="7450766"/>
            <a:chOff x="0" y="0"/>
            <a:chExt cx="8527686" cy="993435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66675"/>
              <a:ext cx="8527686" cy="632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true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Admin Control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743374"/>
              <a:ext cx="8527686" cy="1751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Admins are given full access to all activities required, including password resetting, adding and reducing product stock, allocating vouchers and approving / rejecting voucher requests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986189"/>
              <a:ext cx="8527686" cy="632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true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Simple Interface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3796238"/>
              <a:ext cx="8527686" cy="3529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Users</a:t>
              </a:r>
            </a:p>
            <a:p>
              <a:pPr algn="l" marL="820419" indent="-273473" lvl="2">
                <a:lnSpc>
                  <a:spcPts val="2659"/>
                </a:lnSpc>
                <a:buFont typeface="Arial"/>
                <a:buChar char="⚬"/>
              </a:pPr>
              <a:r>
                <a:rPr lang="en-US" sz="18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Clean, easy access to all functions available on a single page: Requesting vouchers, perusing products available and viewing transaction histories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Admin</a:t>
              </a:r>
            </a:p>
            <a:p>
              <a:pPr algn="l" marL="820419" indent="-273473" lvl="2">
                <a:lnSpc>
                  <a:spcPts val="2659"/>
                </a:lnSpc>
                <a:buFont typeface="Arial"/>
                <a:buChar char="⚬"/>
              </a:pPr>
              <a:r>
                <a:rPr lang="en-US" sz="18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Simple overview of products and users on the platform and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7817053"/>
              <a:ext cx="8527686" cy="632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true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Fully Functional Basic Prototype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8627101"/>
              <a:ext cx="8527686" cy="1307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Developed a fully functional web application with frontend and backend that works off the bat with minimal additional work required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646055" y="629198"/>
            <a:ext cx="2591416" cy="799004"/>
            <a:chOff x="0" y="0"/>
            <a:chExt cx="3455221" cy="106533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2740906" y="47640"/>
              <a:ext cx="714316" cy="970058"/>
            </a:xfrm>
            <a:custGeom>
              <a:avLst/>
              <a:gdLst/>
              <a:ahLst/>
              <a:cxnLst/>
              <a:rect r="r" b="b" t="t" l="l"/>
              <a:pathLst>
                <a:path h="970058" w="714316">
                  <a:moveTo>
                    <a:pt x="0" y="0"/>
                  </a:moveTo>
                  <a:lnTo>
                    <a:pt x="714315" y="0"/>
                  </a:lnTo>
                  <a:lnTo>
                    <a:pt x="714315" y="970059"/>
                  </a:lnTo>
                  <a:lnTo>
                    <a:pt x="0" y="970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0" y="85725"/>
              <a:ext cx="2957247" cy="979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7"/>
                </a:lnSpc>
              </a:pPr>
              <a:r>
                <a:rPr lang="en-US" sz="2986" spc="14">
                  <a:solidFill>
                    <a:srgbClr val="2B2C3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Kent Ridge</a:t>
              </a:r>
            </a:p>
            <a:p>
              <a:pPr algn="l">
                <a:lnSpc>
                  <a:spcPts val="2717"/>
                </a:lnSpc>
              </a:pPr>
              <a:r>
                <a:rPr lang="en-US" sz="2986" spc="14">
                  <a:solidFill>
                    <a:srgbClr val="2B2C3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Regression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BASIC PROTOTYPE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-7086597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917274" y="1028700"/>
            <a:ext cx="7342026" cy="6605189"/>
            <a:chOff x="0" y="0"/>
            <a:chExt cx="2233146" cy="20090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33146" cy="2009030"/>
            </a:xfrm>
            <a:custGeom>
              <a:avLst/>
              <a:gdLst/>
              <a:ahLst/>
              <a:cxnLst/>
              <a:rect r="r" b="b" t="t" l="l"/>
              <a:pathLst>
                <a:path h="2009030" w="2233146">
                  <a:moveTo>
                    <a:pt x="0" y="0"/>
                  </a:moveTo>
                  <a:lnTo>
                    <a:pt x="2233146" y="0"/>
                  </a:lnTo>
                  <a:lnTo>
                    <a:pt x="2233146" y="2009030"/>
                  </a:lnTo>
                  <a:lnTo>
                    <a:pt x="0" y="20090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233146" cy="2037605"/>
            </a:xfrm>
            <a:prstGeom prst="rect">
              <a:avLst/>
            </a:prstGeom>
          </p:spPr>
          <p:txBody>
            <a:bodyPr anchor="ctr" rtlCol="false" tIns="68580" lIns="68580" bIns="68580" rIns="68580"/>
            <a:lstStyle/>
            <a:p>
              <a:pPr algn="ctr">
                <a:lnSpc>
                  <a:spcPts val="188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333265" y="1402038"/>
            <a:ext cx="6552408" cy="5890964"/>
            <a:chOff x="0" y="0"/>
            <a:chExt cx="8736544" cy="7854619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/>
            <a:srcRect l="2867" t="0" r="2867" b="0"/>
            <a:stretch>
              <a:fillRect/>
            </a:stretch>
          </p:blipFill>
          <p:spPr>
            <a:xfrm flipH="false" flipV="false">
              <a:off x="0" y="0"/>
              <a:ext cx="8736544" cy="7854619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4646066" y="8616481"/>
            <a:ext cx="2591416" cy="799004"/>
            <a:chOff x="0" y="0"/>
            <a:chExt cx="3455221" cy="106533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740906" y="47640"/>
              <a:ext cx="714316" cy="970058"/>
            </a:xfrm>
            <a:custGeom>
              <a:avLst/>
              <a:gdLst/>
              <a:ahLst/>
              <a:cxnLst/>
              <a:rect r="r" b="b" t="t" l="l"/>
              <a:pathLst>
                <a:path h="970058" w="714316">
                  <a:moveTo>
                    <a:pt x="0" y="0"/>
                  </a:moveTo>
                  <a:lnTo>
                    <a:pt x="714315" y="0"/>
                  </a:lnTo>
                  <a:lnTo>
                    <a:pt x="714315" y="970059"/>
                  </a:lnTo>
                  <a:lnTo>
                    <a:pt x="0" y="970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85725"/>
              <a:ext cx="2957247" cy="979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7"/>
                </a:lnSpc>
              </a:pPr>
              <a:r>
                <a:rPr lang="en-US" sz="2986" spc="14">
                  <a:solidFill>
                    <a:srgbClr val="2B2C3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Kent Ridge</a:t>
              </a:r>
            </a:p>
            <a:p>
              <a:pPr algn="l">
                <a:lnSpc>
                  <a:spcPts val="2717"/>
                </a:lnSpc>
              </a:pPr>
              <a:r>
                <a:rPr lang="en-US" sz="2986" spc="14">
                  <a:solidFill>
                    <a:srgbClr val="2B2C3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Regression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009995" y="3810222"/>
            <a:ext cx="727369" cy="234916"/>
            <a:chOff x="0" y="0"/>
            <a:chExt cx="191570" cy="6187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570" cy="61871"/>
            </a:xfrm>
            <a:custGeom>
              <a:avLst/>
              <a:gdLst/>
              <a:ahLst/>
              <a:cxnLst/>
              <a:rect r="r" b="b" t="t" l="l"/>
              <a:pathLst>
                <a:path h="61871" w="191570">
                  <a:moveTo>
                    <a:pt x="0" y="0"/>
                  </a:moveTo>
                  <a:lnTo>
                    <a:pt x="191570" y="0"/>
                  </a:lnTo>
                  <a:lnTo>
                    <a:pt x="191570" y="61871"/>
                  </a:lnTo>
                  <a:lnTo>
                    <a:pt x="0" y="618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9525"/>
              <a:ext cx="191570" cy="52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2312790"/>
            <a:ext cx="7926948" cy="7108825"/>
            <a:chOff x="0" y="0"/>
            <a:chExt cx="10569263" cy="947843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85725"/>
              <a:ext cx="10502912" cy="8325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799" b="true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Login</a:t>
              </a: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System</a:t>
              </a:r>
            </a:p>
            <a:p>
              <a:pPr algn="l"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b="true" sz="2799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“Forgot Password”</a:t>
              </a: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on bottom right allows users to easily reset their passwords</a:t>
              </a:r>
            </a:p>
            <a:p>
              <a:pPr algn="l">
                <a:lnSpc>
                  <a:spcPts val="4199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sz="2799" b="true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Registration </a:t>
              </a: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System</a:t>
              </a:r>
            </a:p>
            <a:p>
              <a:pPr algn="l"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Simply enter necessary details - username, password, email, phone number - and choose role (Resident / Admin) and click </a:t>
              </a:r>
              <a:r>
                <a:rPr lang="en-US" b="true" sz="2799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“Register”</a:t>
              </a:r>
            </a:p>
            <a:p>
              <a:pPr algn="l"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b="true" sz="2799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Verification checks</a:t>
              </a: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are in-built into the form - unique username, unique email and complexity of password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846185"/>
              <a:ext cx="10569263" cy="632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BASIC PROTOTYPE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-7086597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46830" y="2148265"/>
            <a:ext cx="7514195" cy="6867719"/>
            <a:chOff x="0" y="0"/>
            <a:chExt cx="2285512" cy="20888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85512" cy="2088880"/>
            </a:xfrm>
            <a:custGeom>
              <a:avLst/>
              <a:gdLst/>
              <a:ahLst/>
              <a:cxnLst/>
              <a:rect r="r" b="b" t="t" l="l"/>
              <a:pathLst>
                <a:path h="2088880" w="2285512">
                  <a:moveTo>
                    <a:pt x="0" y="0"/>
                  </a:moveTo>
                  <a:lnTo>
                    <a:pt x="2285512" y="0"/>
                  </a:lnTo>
                  <a:lnTo>
                    <a:pt x="2285512" y="2088880"/>
                  </a:lnTo>
                  <a:lnTo>
                    <a:pt x="0" y="2088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285512" cy="2117455"/>
            </a:xfrm>
            <a:prstGeom prst="rect">
              <a:avLst/>
            </a:prstGeom>
          </p:spPr>
          <p:txBody>
            <a:bodyPr anchor="ctr" rtlCol="false" tIns="68580" lIns="68580" bIns="68580" rIns="68580"/>
            <a:lstStyle/>
            <a:p>
              <a:pPr algn="ctr">
                <a:lnSpc>
                  <a:spcPts val="188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646066" y="8616481"/>
            <a:ext cx="2591416" cy="799004"/>
            <a:chOff x="0" y="0"/>
            <a:chExt cx="3455221" cy="10653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740906" y="47640"/>
              <a:ext cx="714316" cy="970058"/>
            </a:xfrm>
            <a:custGeom>
              <a:avLst/>
              <a:gdLst/>
              <a:ahLst/>
              <a:cxnLst/>
              <a:rect r="r" b="b" t="t" l="l"/>
              <a:pathLst>
                <a:path h="970058" w="714316">
                  <a:moveTo>
                    <a:pt x="0" y="0"/>
                  </a:moveTo>
                  <a:lnTo>
                    <a:pt x="714315" y="0"/>
                  </a:lnTo>
                  <a:lnTo>
                    <a:pt x="714315" y="970059"/>
                  </a:lnTo>
                  <a:lnTo>
                    <a:pt x="0" y="970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85725"/>
              <a:ext cx="2957247" cy="979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7"/>
                </a:lnSpc>
              </a:pPr>
              <a:r>
                <a:rPr lang="en-US" sz="2986" spc="14">
                  <a:solidFill>
                    <a:srgbClr val="2B2C3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Kent Ridge</a:t>
              </a:r>
            </a:p>
            <a:p>
              <a:pPr algn="l">
                <a:lnSpc>
                  <a:spcPts val="2717"/>
                </a:lnSpc>
              </a:pPr>
              <a:r>
                <a:rPr lang="en-US" sz="2986" spc="14">
                  <a:solidFill>
                    <a:srgbClr val="2B2C3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Regression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95302" y="2375917"/>
            <a:ext cx="6783222" cy="6240564"/>
          </a:xfrm>
          <a:custGeom>
            <a:avLst/>
            <a:gdLst/>
            <a:ahLst/>
            <a:cxnLst/>
            <a:rect r="r" b="b" t="t" l="l"/>
            <a:pathLst>
              <a:path h="6240564" w="6783222">
                <a:moveTo>
                  <a:pt x="0" y="0"/>
                </a:moveTo>
                <a:lnTo>
                  <a:pt x="6783222" y="0"/>
                </a:lnTo>
                <a:lnTo>
                  <a:pt x="6783222" y="6240564"/>
                </a:lnTo>
                <a:lnTo>
                  <a:pt x="0" y="6240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066335" y="1594074"/>
            <a:ext cx="7926948" cy="6834505"/>
            <a:chOff x="0" y="0"/>
            <a:chExt cx="10569263" cy="911267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33350"/>
              <a:ext cx="10502912" cy="8007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300"/>
                </a:lnSpc>
              </a:pPr>
              <a:r>
                <a:rPr lang="en-US" sz="4200" b="true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Dashboard for Residents</a:t>
              </a:r>
              <a:r>
                <a:rPr lang="en-US" sz="420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:</a:t>
              </a:r>
            </a:p>
            <a:p>
              <a:pPr algn="l">
                <a:lnSpc>
                  <a:spcPts val="4199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An </a:t>
              </a:r>
              <a:r>
                <a:rPr lang="en-US" sz="2799" b="true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Overview</a:t>
              </a: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of</a:t>
              </a:r>
            </a:p>
            <a:p>
              <a:pPr algn="l"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Available Vouchers for use</a:t>
              </a:r>
            </a:p>
            <a:p>
              <a:pPr algn="l"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Transaction History</a:t>
              </a:r>
            </a:p>
            <a:p>
              <a:pPr algn="l">
                <a:lnSpc>
                  <a:spcPts val="4199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sz="2799" b="true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User Functions</a:t>
              </a:r>
            </a:p>
            <a:p>
              <a:pPr algn="l"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b="true" sz="2799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Submit request </a:t>
              </a: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for products or vouchers with just the click of a button</a:t>
              </a:r>
            </a:p>
            <a:p>
              <a:pPr algn="l"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b="true" sz="2799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Update </a:t>
              </a: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your personal info or change password easily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480425"/>
              <a:ext cx="10569263" cy="632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7086597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46830" y="2148265"/>
            <a:ext cx="7514195" cy="6867719"/>
            <a:chOff x="0" y="0"/>
            <a:chExt cx="2285512" cy="20888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85512" cy="2088880"/>
            </a:xfrm>
            <a:custGeom>
              <a:avLst/>
              <a:gdLst/>
              <a:ahLst/>
              <a:cxnLst/>
              <a:rect r="r" b="b" t="t" l="l"/>
              <a:pathLst>
                <a:path h="2088880" w="2285512">
                  <a:moveTo>
                    <a:pt x="0" y="0"/>
                  </a:moveTo>
                  <a:lnTo>
                    <a:pt x="2285512" y="0"/>
                  </a:lnTo>
                  <a:lnTo>
                    <a:pt x="2285512" y="2088880"/>
                  </a:lnTo>
                  <a:lnTo>
                    <a:pt x="0" y="2088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285512" cy="2117455"/>
            </a:xfrm>
            <a:prstGeom prst="rect">
              <a:avLst/>
            </a:prstGeom>
          </p:spPr>
          <p:txBody>
            <a:bodyPr anchor="ctr" rtlCol="false" tIns="68580" lIns="68580" bIns="68580" rIns="68580"/>
            <a:lstStyle/>
            <a:p>
              <a:pPr algn="ctr">
                <a:lnSpc>
                  <a:spcPts val="188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646066" y="8616481"/>
            <a:ext cx="2591416" cy="799004"/>
            <a:chOff x="0" y="0"/>
            <a:chExt cx="3455221" cy="10653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740906" y="47640"/>
              <a:ext cx="714316" cy="970058"/>
            </a:xfrm>
            <a:custGeom>
              <a:avLst/>
              <a:gdLst/>
              <a:ahLst/>
              <a:cxnLst/>
              <a:rect r="r" b="b" t="t" l="l"/>
              <a:pathLst>
                <a:path h="970058" w="714316">
                  <a:moveTo>
                    <a:pt x="0" y="0"/>
                  </a:moveTo>
                  <a:lnTo>
                    <a:pt x="714315" y="0"/>
                  </a:lnTo>
                  <a:lnTo>
                    <a:pt x="714315" y="970059"/>
                  </a:lnTo>
                  <a:lnTo>
                    <a:pt x="0" y="970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85725"/>
              <a:ext cx="2957247" cy="979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7"/>
                </a:lnSpc>
              </a:pPr>
              <a:r>
                <a:rPr lang="en-US" sz="2986" spc="14">
                  <a:solidFill>
                    <a:srgbClr val="2B2C3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Kent Ridge</a:t>
              </a:r>
            </a:p>
            <a:p>
              <a:pPr algn="l">
                <a:lnSpc>
                  <a:spcPts val="2717"/>
                </a:lnSpc>
              </a:pPr>
              <a:r>
                <a:rPr lang="en-US" sz="2986" spc="14">
                  <a:solidFill>
                    <a:srgbClr val="2B2C3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Regression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2403645"/>
            <a:ext cx="5768940" cy="6356958"/>
          </a:xfrm>
          <a:custGeom>
            <a:avLst/>
            <a:gdLst/>
            <a:ahLst/>
            <a:cxnLst/>
            <a:rect r="r" b="b" t="t" l="l"/>
            <a:pathLst>
              <a:path h="6356958" w="5768940">
                <a:moveTo>
                  <a:pt x="0" y="0"/>
                </a:moveTo>
                <a:lnTo>
                  <a:pt x="5768940" y="0"/>
                </a:lnTo>
                <a:lnTo>
                  <a:pt x="576894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BASIC PROTOTYPE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066335" y="1594074"/>
            <a:ext cx="7926948" cy="4215130"/>
            <a:chOff x="0" y="0"/>
            <a:chExt cx="10569263" cy="562017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33350"/>
              <a:ext cx="10502912" cy="451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300"/>
                </a:lnSpc>
              </a:pPr>
              <a:r>
                <a:rPr lang="en-US" sz="4200" b="true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Dashboard for Admin Users</a:t>
              </a:r>
              <a:r>
                <a:rPr lang="en-US" sz="4200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:</a:t>
              </a:r>
            </a:p>
            <a:p>
              <a:pPr algn="l">
                <a:lnSpc>
                  <a:spcPts val="4199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An </a:t>
              </a:r>
              <a:r>
                <a:rPr lang="en-US" sz="2799" b="true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Overview</a:t>
              </a: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of </a:t>
              </a:r>
            </a:p>
            <a:p>
              <a:pPr algn="l"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Open Requests made by Users</a:t>
              </a:r>
            </a:p>
            <a:p>
              <a:pPr algn="l"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Identifying vouchers allocated to specific users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987925"/>
              <a:ext cx="10569263" cy="632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7086597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46830" y="2148265"/>
            <a:ext cx="7514195" cy="6867719"/>
            <a:chOff x="0" y="0"/>
            <a:chExt cx="2285512" cy="20888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85512" cy="2088880"/>
            </a:xfrm>
            <a:custGeom>
              <a:avLst/>
              <a:gdLst/>
              <a:ahLst/>
              <a:cxnLst/>
              <a:rect r="r" b="b" t="t" l="l"/>
              <a:pathLst>
                <a:path h="2088880" w="2285512">
                  <a:moveTo>
                    <a:pt x="0" y="0"/>
                  </a:moveTo>
                  <a:lnTo>
                    <a:pt x="2285512" y="0"/>
                  </a:lnTo>
                  <a:lnTo>
                    <a:pt x="2285512" y="2088880"/>
                  </a:lnTo>
                  <a:lnTo>
                    <a:pt x="0" y="2088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285512" cy="2117455"/>
            </a:xfrm>
            <a:prstGeom prst="rect">
              <a:avLst/>
            </a:prstGeom>
          </p:spPr>
          <p:txBody>
            <a:bodyPr anchor="ctr" rtlCol="false" tIns="68580" lIns="68580" bIns="68580" rIns="68580"/>
            <a:lstStyle/>
            <a:p>
              <a:pPr algn="ctr">
                <a:lnSpc>
                  <a:spcPts val="188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646066" y="8616481"/>
            <a:ext cx="2591416" cy="799004"/>
            <a:chOff x="0" y="0"/>
            <a:chExt cx="3455221" cy="10653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740906" y="47640"/>
              <a:ext cx="714316" cy="970058"/>
            </a:xfrm>
            <a:custGeom>
              <a:avLst/>
              <a:gdLst/>
              <a:ahLst/>
              <a:cxnLst/>
              <a:rect r="r" b="b" t="t" l="l"/>
              <a:pathLst>
                <a:path h="970058" w="714316">
                  <a:moveTo>
                    <a:pt x="0" y="0"/>
                  </a:moveTo>
                  <a:lnTo>
                    <a:pt x="714315" y="0"/>
                  </a:lnTo>
                  <a:lnTo>
                    <a:pt x="714315" y="970059"/>
                  </a:lnTo>
                  <a:lnTo>
                    <a:pt x="0" y="970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85725"/>
              <a:ext cx="2957247" cy="979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7"/>
                </a:lnSpc>
              </a:pPr>
              <a:r>
                <a:rPr lang="en-US" sz="2986" spc="14">
                  <a:solidFill>
                    <a:srgbClr val="2B2C3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Kent Ridge</a:t>
              </a:r>
            </a:p>
            <a:p>
              <a:pPr algn="l">
                <a:lnSpc>
                  <a:spcPts val="2717"/>
                </a:lnSpc>
              </a:pPr>
              <a:r>
                <a:rPr lang="en-US" sz="2986" spc="14">
                  <a:solidFill>
                    <a:srgbClr val="2B2C3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Regression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2403645"/>
            <a:ext cx="5768940" cy="6356958"/>
          </a:xfrm>
          <a:custGeom>
            <a:avLst/>
            <a:gdLst/>
            <a:ahLst/>
            <a:cxnLst/>
            <a:rect r="r" b="b" t="t" l="l"/>
            <a:pathLst>
              <a:path h="6356958" w="5768940">
                <a:moveTo>
                  <a:pt x="0" y="0"/>
                </a:moveTo>
                <a:lnTo>
                  <a:pt x="5768940" y="0"/>
                </a:lnTo>
                <a:lnTo>
                  <a:pt x="576894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ADMIN CONTROL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066335" y="1594074"/>
            <a:ext cx="7926948" cy="2559685"/>
            <a:chOff x="0" y="0"/>
            <a:chExt cx="10569263" cy="341291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33350"/>
              <a:ext cx="10502912" cy="986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300"/>
                </a:lnSpc>
              </a:pPr>
              <a:r>
                <a:rPr lang="en-US" sz="4200" b="true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Admin Dashboard Functions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459865"/>
              <a:ext cx="10569263" cy="1953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8" indent="-302259" lvl="1">
                <a:lnSpc>
                  <a:spcPts val="3919"/>
                </a:lnSpc>
                <a:buFont typeface="Arial"/>
                <a:buChar char="•"/>
              </a:pPr>
              <a:r>
                <a:rPr lang="en-US" b="true" sz="2799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Allocation</a:t>
              </a: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of specific vouchers to specific users</a:t>
              </a:r>
            </a:p>
            <a:p>
              <a:pPr algn="l" marL="604518" indent="-302259" lvl="1">
                <a:lnSpc>
                  <a:spcPts val="3919"/>
                </a:lnSpc>
                <a:buFont typeface="Arial"/>
                <a:buChar char="•"/>
              </a:pPr>
              <a:r>
                <a:rPr lang="en-US" b="true" sz="2799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Recall / Cancel</a:t>
              </a: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specific users’ vouchers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7086597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646066" y="8616481"/>
            <a:ext cx="2591416" cy="799004"/>
            <a:chOff x="0" y="0"/>
            <a:chExt cx="3455221" cy="10653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740906" y="47640"/>
              <a:ext cx="714316" cy="970058"/>
            </a:xfrm>
            <a:custGeom>
              <a:avLst/>
              <a:gdLst/>
              <a:ahLst/>
              <a:cxnLst/>
              <a:rect r="r" b="b" t="t" l="l"/>
              <a:pathLst>
                <a:path h="970058" w="714316">
                  <a:moveTo>
                    <a:pt x="0" y="0"/>
                  </a:moveTo>
                  <a:lnTo>
                    <a:pt x="714315" y="0"/>
                  </a:lnTo>
                  <a:lnTo>
                    <a:pt x="714315" y="970059"/>
                  </a:lnTo>
                  <a:lnTo>
                    <a:pt x="0" y="970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85725"/>
              <a:ext cx="2957247" cy="9796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17"/>
                </a:lnSpc>
              </a:pPr>
              <a:r>
                <a:rPr lang="en-US" sz="2986" spc="14">
                  <a:solidFill>
                    <a:srgbClr val="2B2C3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Kent Ridge</a:t>
              </a:r>
            </a:p>
            <a:p>
              <a:pPr algn="l">
                <a:lnSpc>
                  <a:spcPts val="2717"/>
                </a:lnSpc>
              </a:pPr>
              <a:r>
                <a:rPr lang="en-US" sz="2986" spc="14">
                  <a:solidFill>
                    <a:srgbClr val="2B2C30"/>
                  </a:solidFill>
                  <a:latin typeface="Playfair Display 1"/>
                  <a:ea typeface="Playfair Display 1"/>
                  <a:cs typeface="Playfair Display 1"/>
                  <a:sym typeface="Playfair Display 1"/>
                </a:rPr>
                <a:t>Regression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57762" y="2232768"/>
            <a:ext cx="10418573" cy="6383713"/>
            <a:chOff x="0" y="0"/>
            <a:chExt cx="3168906" cy="19416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68906" cy="1941666"/>
            </a:xfrm>
            <a:custGeom>
              <a:avLst/>
              <a:gdLst/>
              <a:ahLst/>
              <a:cxnLst/>
              <a:rect r="r" b="b" t="t" l="l"/>
              <a:pathLst>
                <a:path h="1941666" w="3168906">
                  <a:moveTo>
                    <a:pt x="0" y="0"/>
                  </a:moveTo>
                  <a:lnTo>
                    <a:pt x="3168906" y="0"/>
                  </a:lnTo>
                  <a:lnTo>
                    <a:pt x="3168906" y="1941666"/>
                  </a:lnTo>
                  <a:lnTo>
                    <a:pt x="0" y="19416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3168906" cy="1970241"/>
            </a:xfrm>
            <a:prstGeom prst="rect">
              <a:avLst/>
            </a:prstGeom>
          </p:spPr>
          <p:txBody>
            <a:bodyPr anchor="ctr" rtlCol="false" tIns="68580" lIns="68580" bIns="68580" rIns="68580"/>
            <a:lstStyle/>
            <a:p>
              <a:pPr algn="ctr">
                <a:lnSpc>
                  <a:spcPts val="188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21443" y="2430232"/>
            <a:ext cx="9889634" cy="5848402"/>
          </a:xfrm>
          <a:custGeom>
            <a:avLst/>
            <a:gdLst/>
            <a:ahLst/>
            <a:cxnLst/>
            <a:rect r="r" b="b" t="t" l="l"/>
            <a:pathLst>
              <a:path h="5848402" w="9889634">
                <a:moveTo>
                  <a:pt x="0" y="0"/>
                </a:moveTo>
                <a:lnTo>
                  <a:pt x="9889634" y="0"/>
                </a:lnTo>
                <a:lnTo>
                  <a:pt x="9889634" y="5848401"/>
                </a:lnTo>
                <a:lnTo>
                  <a:pt x="0" y="5848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4273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b="true" sz="3714" spc="843">
                <a:solidFill>
                  <a:srgbClr val="2B2C3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ADMIN CONTROL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461735" y="1760761"/>
            <a:ext cx="6826265" cy="5836285"/>
            <a:chOff x="0" y="0"/>
            <a:chExt cx="9101687" cy="778171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33350"/>
              <a:ext cx="9044548" cy="2053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300"/>
                </a:lnSpc>
              </a:pPr>
              <a:r>
                <a:rPr lang="en-US" b="true" sz="4200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Full Control of Available Products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526665"/>
              <a:ext cx="9101687" cy="5255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8" indent="-302259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Easily view product catalogue</a:t>
              </a:r>
            </a:p>
            <a:p>
              <a:pPr algn="l" marL="1209036" indent="-403012" lvl="2">
                <a:lnSpc>
                  <a:spcPts val="3919"/>
                </a:lnSpc>
                <a:buFont typeface="Arial"/>
                <a:buChar char="⚬"/>
              </a:pPr>
              <a:r>
                <a:rPr lang="en-US" b="true" sz="2799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edit prices </a:t>
              </a: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of available products</a:t>
              </a:r>
            </a:p>
            <a:p>
              <a:pPr algn="l" marL="1209036" indent="-403012" lvl="2">
                <a:lnSpc>
                  <a:spcPts val="3919"/>
                </a:lnSpc>
                <a:buFont typeface="Arial"/>
                <a:buChar char="⚬"/>
              </a:pPr>
              <a:r>
                <a:rPr lang="en-US" b="true" sz="2799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reduce the stock </a:t>
              </a: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of products</a:t>
              </a:r>
            </a:p>
            <a:p>
              <a:pPr algn="l" marL="604518" indent="-302259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Add </a:t>
              </a:r>
              <a:r>
                <a:rPr lang="en-US" b="true" sz="2799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new products </a:t>
              </a: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with specific price and stock set by admin (optional: product image) </a:t>
              </a:r>
            </a:p>
            <a:p>
              <a:pPr algn="l" marL="1209036" indent="-403012" lvl="2">
                <a:lnSpc>
                  <a:spcPts val="3919"/>
                </a:lnSpc>
                <a:buFont typeface="Arial"/>
                <a:buChar char="⚬"/>
              </a:pPr>
              <a:r>
                <a:rPr lang="en-US" b="true" sz="2799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Update product stock </a:t>
              </a:r>
              <a:r>
                <a:rPr lang="en-US" sz="2799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easily through the same interface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DAGcavCDkMI</dc:identifier>
  <dcterms:modified xsi:type="dcterms:W3CDTF">2011-08-01T06:04:30Z</dcterms:modified>
  <cp:revision>1</cp:revision>
  <dc:title>Cream Neutral Minimalist New Business Pitch Deck Presentation</dc:title>
</cp:coreProperties>
</file>